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19"/>
  </p:notesMasterIdLst>
  <p:sldIdLst>
    <p:sldId id="297" r:id="rId5"/>
    <p:sldId id="298" r:id="rId6"/>
    <p:sldId id="299" r:id="rId7"/>
    <p:sldId id="300" r:id="rId8"/>
    <p:sldId id="302" r:id="rId9"/>
    <p:sldId id="319" r:id="rId10"/>
    <p:sldId id="314" r:id="rId11"/>
    <p:sldId id="301" r:id="rId12"/>
    <p:sldId id="320" r:id="rId13"/>
    <p:sldId id="307" r:id="rId14"/>
    <p:sldId id="308" r:id="rId15"/>
    <p:sldId id="318" r:id="rId16"/>
    <p:sldId id="315" r:id="rId17"/>
    <p:sldId id="31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9900"/>
    <a:srgbClr val="CC66FF"/>
    <a:srgbClr val="FF33CC"/>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ED0550-95E7-4247-F2E2-3883DF667610}" v="32" dt="2020-07-07T18:43:35.143"/>
    <p1510:client id="{C233B4C3-50E8-5AB6-B2A6-16CB2C9C4FC1}" v="275" dt="2020-07-07T18:31:15.8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74" d="100"/>
          <a:sy n="74" d="100"/>
        </p:scale>
        <p:origin x="75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4B322D-165D-413C-9F85-18C89C7DC80C}" type="datetimeFigureOut">
              <a:rPr lang="en-GB" smtClean="0"/>
              <a:t>16/09/2026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BEDC8A-EF58-4549-843C-F5C283F81A01}" type="slidenum">
              <a:rPr lang="en-GB" smtClean="0"/>
              <a:t>‹#›</a:t>
            </a:fld>
            <a:endParaRPr lang="en-GB"/>
          </a:p>
        </p:txBody>
      </p:sp>
    </p:spTree>
    <p:extLst>
      <p:ext uri="{BB962C8B-B14F-4D97-AF65-F5344CB8AC3E}">
        <p14:creationId xmlns:p14="http://schemas.microsoft.com/office/powerpoint/2010/main" val="3831233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F1DBCF6-4F48-4D88-9EF7-9A2794B85BB7}" type="datetime1">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408745818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B5F852-FE8F-49E7-A004-30CECB9C2CCB}" type="datetime1">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343762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909D05-E292-4440-BEAD-FF6ADBF6FB2F}" type="datetime1">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4255240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DB212F-D7E4-4E7C-A3F7-063394A375D8}" type="datetime1">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3719863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F5E569-B062-40A1-BFF2-E0E303D1BD4E}" type="datetime1">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5136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F0675C-10A7-41EB-A1EF-20A1A4563B95}" type="datetime1">
              <a:rPr lang="en-GB" smtClean="0"/>
              <a:t>16/09/2026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1820739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691727-40C0-4354-842B-7C2C5E1994A0}" type="datetime1">
              <a:rPr lang="en-GB" smtClean="0"/>
              <a:t>16/09/2026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2945313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2C9BEA-190A-4EA1-AC83-BCA75FE110B6}" type="datetime1">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14811213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6C6D025-70B3-4472-8A22-E1EA71BF13FF}" type="datetime1">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3357605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10F335-5AA9-42B5-86C2-2E15786FC1A1}" type="datetime1">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15290571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1F7B06-F404-43D7-BF99-7CDCAF9DEB5E}" type="datetime1">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561107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19646"/>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FD0C84-A73B-42D4-8507-9BBEDC4BFAF5}" type="datetime1">
              <a:rPr lang="en-GB" smtClean="0"/>
              <a:t>16/09/2026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13F2EB-8288-4CC9-8170-B35DFE7C710B}" type="slidenum">
              <a:rPr lang="en-GB" smtClean="0"/>
              <a:t>‹#›</a:t>
            </a:fld>
            <a:endParaRPr lang="en-GB"/>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395981" y="5985617"/>
            <a:ext cx="11400038" cy="741466"/>
          </a:xfrm>
          <a:prstGeom prst="rect">
            <a:avLst/>
          </a:prstGeom>
        </p:spPr>
      </p:pic>
    </p:spTree>
    <p:extLst>
      <p:ext uri="{BB962C8B-B14F-4D97-AF65-F5344CB8AC3E}">
        <p14:creationId xmlns:p14="http://schemas.microsoft.com/office/powerpoint/2010/main" val="257711117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st-marks.dudley.sch.uk/pshe-1"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hyperlink" Target="https://www.churchofengland.org/sites/default/files/2019-11/RSHE%20Principles%20and%20Charter_0.pdf"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hyperlink" Target="mailto:gsmith@st-marks.dudley.sch.uk"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t>Relationships and Health Education </a:t>
            </a:r>
          </a:p>
        </p:txBody>
      </p:sp>
      <p:sp>
        <p:nvSpPr>
          <p:cNvPr id="6" name="Footer Placeholder 5"/>
          <p:cNvSpPr>
            <a:spLocks noGrp="1"/>
          </p:cNvSpPr>
          <p:nvPr>
            <p:ph type="ftr" sz="quarter" idx="11"/>
          </p:nvPr>
        </p:nvSpPr>
        <p:spPr>
          <a:xfrm>
            <a:off x="248195" y="5786846"/>
            <a:ext cx="11586754" cy="934629"/>
          </a:xfrm>
        </p:spPr>
        <p:txBody>
          <a:bodyPr/>
          <a:lstStyle/>
          <a:p>
            <a:endParaRPr lang="en-GB"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195" y="5980009"/>
            <a:ext cx="11400038" cy="741466"/>
          </a:xfrm>
          <a:prstGeom prst="rect">
            <a:avLst/>
          </a:prstGeom>
        </p:spPr>
      </p:pic>
      <p:sp>
        <p:nvSpPr>
          <p:cNvPr id="3" name="Subtitle 2">
            <a:extLst>
              <a:ext uri="{FF2B5EF4-FFF2-40B4-BE49-F238E27FC236}">
                <a16:creationId xmlns:a16="http://schemas.microsoft.com/office/drawing/2014/main" id="{AAA97B42-0049-0AB2-C844-DEC987271806}"/>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5975059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presentation…</a:t>
            </a:r>
          </a:p>
        </p:txBody>
      </p:sp>
      <p:sp>
        <p:nvSpPr>
          <p:cNvPr id="3" name="Content Placeholder 2"/>
          <p:cNvSpPr>
            <a:spLocks noGrp="1"/>
          </p:cNvSpPr>
          <p:nvPr>
            <p:ph idx="1"/>
          </p:nvPr>
        </p:nvSpPr>
        <p:spPr>
          <a:xfrm>
            <a:off x="838200" y="1819646"/>
            <a:ext cx="10515600" cy="4058640"/>
          </a:xfrm>
        </p:spPr>
        <p:txBody>
          <a:bodyPr/>
          <a:lstStyle/>
          <a:p>
            <a:r>
              <a:rPr lang="en-GB" dirty="0"/>
              <a:t>To explore Relationships and Health Education: how, what and when we intend to teach our children</a:t>
            </a:r>
          </a:p>
          <a:p>
            <a:pPr marL="0" indent="0">
              <a:buNone/>
            </a:pPr>
            <a:endParaRPr lang="en-GB" dirty="0"/>
          </a:p>
          <a:p>
            <a:r>
              <a:rPr lang="en-GB" dirty="0"/>
              <a:t> Understand the school’s legal obligations on Relationships and Health Education (from September 2020)</a:t>
            </a:r>
          </a:p>
          <a:p>
            <a:endParaRPr lang="en-GB" dirty="0"/>
          </a:p>
          <a:p>
            <a:r>
              <a:rPr lang="en-GB" dirty="0"/>
              <a:t>To address concerns and questions around teaching Relationship and Health Education</a:t>
            </a:r>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021423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0688" y="279264"/>
            <a:ext cx="10515600" cy="1325563"/>
          </a:xfrm>
        </p:spPr>
        <p:txBody>
          <a:bodyPr/>
          <a:lstStyle/>
          <a:p>
            <a:r>
              <a:rPr lang="en-GB" dirty="0"/>
              <a:t>Why do we teach RHE?</a:t>
            </a:r>
          </a:p>
        </p:txBody>
      </p:sp>
      <p:sp>
        <p:nvSpPr>
          <p:cNvPr id="3" name="Content Placeholder 2"/>
          <p:cNvSpPr>
            <a:spLocks noGrp="1"/>
          </p:cNvSpPr>
          <p:nvPr>
            <p:ph idx="1"/>
          </p:nvPr>
        </p:nvSpPr>
        <p:spPr>
          <a:xfrm>
            <a:off x="610688" y="1604827"/>
            <a:ext cx="6855823" cy="4351338"/>
          </a:xfrm>
        </p:spPr>
        <p:txBody>
          <a:bodyPr>
            <a:normAutofit fontScale="92500" lnSpcReduction="20000"/>
          </a:bodyPr>
          <a:lstStyle/>
          <a:p>
            <a:r>
              <a:rPr lang="en-GB" dirty="0"/>
              <a:t>Teaching of Relationships and Health Education became statutory for Primary schools in September 2020. At St. Mark’s, we currently still deliver this through the title of PSHE.</a:t>
            </a:r>
          </a:p>
          <a:p>
            <a:endParaRPr lang="en-GB" dirty="0"/>
          </a:p>
          <a:p>
            <a:r>
              <a:rPr lang="en-GB" dirty="0"/>
              <a:t>Relationships and Health Education provide the fundamental building blocks to give children the knowledge to keep themselves safe. Aligning with our school and Christian values, we aim for our children to be prepared for the ever-changing world they are growing up in. </a:t>
            </a:r>
          </a:p>
          <a:p>
            <a:endParaRPr lang="en-GB" dirty="0"/>
          </a:p>
        </p:txBody>
      </p:sp>
      <p:sp>
        <p:nvSpPr>
          <p:cNvPr id="4" name="Footer Placeholder 3"/>
          <p:cNvSpPr>
            <a:spLocks noGrp="1"/>
          </p:cNvSpPr>
          <p:nvPr>
            <p:ph type="ftr" sz="quarter" idx="11"/>
          </p:nvPr>
        </p:nvSpPr>
        <p:spPr/>
        <p:txBody>
          <a:bodyPr/>
          <a:lstStyle/>
          <a:p>
            <a:endParaRPr lang="en-GB"/>
          </a:p>
        </p:txBody>
      </p:sp>
      <p:pic>
        <p:nvPicPr>
          <p:cNvPr id="5" name="Picture 4"/>
          <p:cNvPicPr>
            <a:picLocks noChangeAspect="1"/>
          </p:cNvPicPr>
          <p:nvPr/>
        </p:nvPicPr>
        <p:blipFill>
          <a:blip r:embed="rId2"/>
          <a:stretch>
            <a:fillRect/>
          </a:stretch>
        </p:blipFill>
        <p:spPr>
          <a:xfrm>
            <a:off x="8384586" y="467812"/>
            <a:ext cx="3437300" cy="5001413"/>
          </a:xfrm>
          <a:prstGeom prst="rect">
            <a:avLst/>
          </a:prstGeom>
        </p:spPr>
      </p:pic>
    </p:spTree>
    <p:extLst>
      <p:ext uri="{BB962C8B-B14F-4D97-AF65-F5344CB8AC3E}">
        <p14:creationId xmlns:p14="http://schemas.microsoft.com/office/powerpoint/2010/main" val="1492064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09" y="193637"/>
            <a:ext cx="10515600" cy="1325563"/>
          </a:xfrm>
        </p:spPr>
        <p:txBody>
          <a:bodyPr/>
          <a:lstStyle/>
          <a:p>
            <a:r>
              <a:rPr lang="en-GB" dirty="0"/>
              <a:t>What do want for our children when we teach PSHE?</a:t>
            </a:r>
          </a:p>
        </p:txBody>
      </p:sp>
      <p:sp>
        <p:nvSpPr>
          <p:cNvPr id="3" name="Content Placeholder 2"/>
          <p:cNvSpPr>
            <a:spLocks noGrp="1"/>
          </p:cNvSpPr>
          <p:nvPr>
            <p:ph idx="1"/>
          </p:nvPr>
        </p:nvSpPr>
        <p:spPr>
          <a:xfrm>
            <a:off x="694508" y="1575360"/>
            <a:ext cx="10853057" cy="4351338"/>
          </a:xfrm>
        </p:spPr>
        <p:txBody>
          <a:bodyPr>
            <a:normAutofit lnSpcReduction="10000"/>
          </a:bodyPr>
          <a:lstStyle/>
          <a:p>
            <a:r>
              <a:rPr lang="en-GB" dirty="0"/>
              <a:t>To support them to make their own informed decisions from accurate sources of information</a:t>
            </a:r>
          </a:p>
          <a:p>
            <a:r>
              <a:rPr lang="en-GB" dirty="0"/>
              <a:t>Give them the knowledge and capability to stay safe and healthy in an age appropriate, sensitive and inclusive way</a:t>
            </a:r>
          </a:p>
          <a:p>
            <a:r>
              <a:rPr lang="en-GB" dirty="0"/>
              <a:t> Prepare them for the modern world</a:t>
            </a:r>
          </a:p>
          <a:p>
            <a:r>
              <a:rPr lang="en-GB" dirty="0"/>
              <a:t>Help them to manage their personal and social lives in a positive way</a:t>
            </a:r>
          </a:p>
          <a:p>
            <a:r>
              <a:rPr lang="en-GB" dirty="0"/>
              <a:t>Guide them to understanding their place in an open and plural society; helping them to understand, accept and include people with backgrounds different to their own</a:t>
            </a:r>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389079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252" y="215854"/>
            <a:ext cx="10515600" cy="1325563"/>
          </a:xfrm>
        </p:spPr>
        <p:txBody>
          <a:bodyPr/>
          <a:lstStyle/>
          <a:p>
            <a:r>
              <a:rPr lang="en-GB" dirty="0"/>
              <a:t>Legal requirements to consider when planning a PSHE curriculum </a:t>
            </a:r>
          </a:p>
        </p:txBody>
      </p:sp>
      <p:sp>
        <p:nvSpPr>
          <p:cNvPr id="6" name="Content Placeholder 5"/>
          <p:cNvSpPr>
            <a:spLocks noGrp="1"/>
          </p:cNvSpPr>
          <p:nvPr>
            <p:ph idx="1"/>
          </p:nvPr>
        </p:nvSpPr>
        <p:spPr>
          <a:xfrm>
            <a:off x="433251" y="1640631"/>
            <a:ext cx="11495137" cy="4616504"/>
          </a:xfrm>
        </p:spPr>
        <p:txBody>
          <a:bodyPr>
            <a:normAutofit fontScale="85000" lnSpcReduction="20000"/>
          </a:bodyPr>
          <a:lstStyle/>
          <a:p>
            <a:pPr marL="0" indent="0">
              <a:buNone/>
            </a:pPr>
            <a:r>
              <a:rPr lang="en-GB" dirty="0"/>
              <a:t>Schools must comply with:-</a:t>
            </a:r>
          </a:p>
          <a:p>
            <a:r>
              <a:rPr lang="en-GB" dirty="0"/>
              <a:t>The Equalities Act 2010</a:t>
            </a:r>
          </a:p>
          <a:p>
            <a:r>
              <a:rPr lang="en-GB" dirty="0"/>
              <a:t>Keeping Children Safe in Education (Safeguarding)</a:t>
            </a:r>
          </a:p>
          <a:p>
            <a:r>
              <a:rPr lang="en-GB" dirty="0"/>
              <a:t>Statutory Guidance: Relationship, Health and Sex</a:t>
            </a:r>
          </a:p>
          <a:p>
            <a:r>
              <a:rPr lang="en-GB" dirty="0"/>
              <a:t>Education (June 2019)</a:t>
            </a:r>
          </a:p>
          <a:p>
            <a:r>
              <a:rPr lang="en-GB" dirty="0"/>
              <a:t>OFSTED Guidance.</a:t>
            </a:r>
          </a:p>
          <a:p>
            <a:r>
              <a:rPr lang="en-GB" dirty="0"/>
              <a:t>Green Paper: Mental Health and Wellbeing.</a:t>
            </a:r>
          </a:p>
          <a:p>
            <a:r>
              <a:rPr lang="en-GB" dirty="0"/>
              <a:t>British Values: Democracy, Mutual Respect, Rule of Law, Individual Liberty and Tolerance of others</a:t>
            </a:r>
          </a:p>
          <a:p>
            <a:r>
              <a:rPr lang="en-GB" dirty="0"/>
              <a:t>National Curriculum: Science</a:t>
            </a:r>
          </a:p>
          <a:p>
            <a:endParaRPr lang="en-GB" dirty="0"/>
          </a:p>
          <a:p>
            <a:pPr marL="0" indent="0">
              <a:buNone/>
            </a:pPr>
            <a:r>
              <a:rPr lang="en-GB" dirty="0"/>
              <a:t>Alongside </a:t>
            </a:r>
            <a:r>
              <a:rPr lang="en-GB" b="1" dirty="0"/>
              <a:t>many other </a:t>
            </a:r>
            <a:r>
              <a:rPr lang="en-GB" dirty="0"/>
              <a:t>pieces of legislation designed to keep children safe.</a:t>
            </a:r>
          </a:p>
          <a:p>
            <a:endParaRPr lang="en-GB" dirty="0"/>
          </a:p>
          <a:p>
            <a:endParaRPr lang="en-GB" dirty="0"/>
          </a:p>
        </p:txBody>
      </p:sp>
      <p:sp>
        <p:nvSpPr>
          <p:cNvPr id="5" name="Footer Placeholder 4"/>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388056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09" y="193637"/>
            <a:ext cx="10515600" cy="1325563"/>
          </a:xfrm>
        </p:spPr>
        <p:txBody>
          <a:bodyPr/>
          <a:lstStyle/>
          <a:p>
            <a:r>
              <a:rPr lang="en-GB" dirty="0"/>
              <a:t>Staff roles </a:t>
            </a:r>
          </a:p>
        </p:txBody>
      </p:sp>
      <p:sp>
        <p:nvSpPr>
          <p:cNvPr id="3" name="Content Placeholder 2"/>
          <p:cNvSpPr>
            <a:spLocks noGrp="1"/>
          </p:cNvSpPr>
          <p:nvPr>
            <p:ph idx="1"/>
          </p:nvPr>
        </p:nvSpPr>
        <p:spPr>
          <a:xfrm>
            <a:off x="694509" y="1575360"/>
            <a:ext cx="10515600" cy="4524994"/>
          </a:xfrm>
        </p:spPr>
        <p:txBody>
          <a:bodyPr>
            <a:normAutofit fontScale="92500" lnSpcReduction="20000"/>
          </a:bodyPr>
          <a:lstStyle/>
          <a:p>
            <a:pPr marL="0" indent="0">
              <a:buNone/>
            </a:pPr>
            <a:r>
              <a:rPr lang="en-GB" b="1" dirty="0"/>
              <a:t>PSHE Leader: Miss Godwin</a:t>
            </a:r>
          </a:p>
          <a:p>
            <a:pPr marL="0" indent="0">
              <a:buNone/>
            </a:pPr>
            <a:r>
              <a:rPr lang="en-GB" dirty="0"/>
              <a:t>She is responsible for the delivery of our curriculum in school. She works alongside teachers to support planning and will conduct monitoring of the subject. </a:t>
            </a:r>
          </a:p>
          <a:p>
            <a:pPr marL="0" indent="0">
              <a:buNone/>
            </a:pPr>
            <a:r>
              <a:rPr lang="en-GB" b="1" dirty="0"/>
              <a:t>Senior Leader: Mrs Smith</a:t>
            </a:r>
          </a:p>
          <a:p>
            <a:r>
              <a:rPr lang="en-GB" dirty="0"/>
              <a:t>Mrs Smith (DHT) has responsibility for Personal Development and Behaviour and attitudes across the school. She works closely with Miss Godwin to support curriculum delivery. </a:t>
            </a:r>
          </a:p>
          <a:p>
            <a:pPr marL="0" indent="0">
              <a:buNone/>
            </a:pPr>
            <a:r>
              <a:rPr lang="en-GB" b="1" dirty="0"/>
              <a:t>Safeguarding Lead: Mr Rondeau</a:t>
            </a:r>
          </a:p>
          <a:p>
            <a:r>
              <a:rPr lang="en-GB" dirty="0"/>
              <a:t>Mr Rondeau, Mrs Smith, Mrs Rich and Mrs Makarounas are the school’s designated safeguarding leads who are responsible for ensuring the school’s safeguarding policies and procedures are implemented effectively at St. Mark’s. </a:t>
            </a:r>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900458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school curriculum…</a:t>
            </a:r>
          </a:p>
        </p:txBody>
      </p:sp>
      <p:sp>
        <p:nvSpPr>
          <p:cNvPr id="3" name="Content Placeholder 2"/>
          <p:cNvSpPr>
            <a:spLocks noGrp="1"/>
          </p:cNvSpPr>
          <p:nvPr>
            <p:ph idx="1"/>
          </p:nvPr>
        </p:nvSpPr>
        <p:spPr>
          <a:xfrm>
            <a:off x="746760" y="1403305"/>
            <a:ext cx="10515600" cy="4351338"/>
          </a:xfrm>
        </p:spPr>
        <p:txBody>
          <a:bodyPr>
            <a:normAutofit fontScale="92500" lnSpcReduction="10000"/>
          </a:bodyPr>
          <a:lstStyle/>
          <a:p>
            <a:r>
              <a:rPr lang="en-GB" dirty="0"/>
              <a:t>We use PSHE association and statutory guidance to ensure all objectives are covered by the end of Primary school.</a:t>
            </a:r>
          </a:p>
          <a:p>
            <a:pPr marL="0" indent="0">
              <a:buNone/>
            </a:pPr>
            <a:endParaRPr lang="en-GB" dirty="0"/>
          </a:p>
          <a:p>
            <a:r>
              <a:rPr lang="en-GB" dirty="0"/>
              <a:t>Three core themes that run through the year: </a:t>
            </a:r>
          </a:p>
          <a:p>
            <a:pPr marL="0" indent="0">
              <a:buNone/>
            </a:pPr>
            <a:r>
              <a:rPr lang="en-GB" dirty="0"/>
              <a:t>Health and Wellbeing</a:t>
            </a:r>
          </a:p>
          <a:p>
            <a:pPr marL="0" indent="0">
              <a:buNone/>
            </a:pPr>
            <a:r>
              <a:rPr lang="en-GB" dirty="0"/>
              <a:t>Relationships</a:t>
            </a:r>
          </a:p>
          <a:p>
            <a:pPr marL="0" indent="0">
              <a:buNone/>
            </a:pPr>
            <a:r>
              <a:rPr lang="en-GB" dirty="0"/>
              <a:t>Living in the wider world.</a:t>
            </a:r>
          </a:p>
          <a:p>
            <a:pPr marL="0" indent="0">
              <a:buNone/>
            </a:pPr>
            <a:endParaRPr lang="en-GB" dirty="0"/>
          </a:p>
          <a:p>
            <a:r>
              <a:rPr lang="en-GB" dirty="0"/>
              <a:t>Links to our PSHE curriculum  plans are available on the school website. (</a:t>
            </a:r>
            <a:r>
              <a:rPr lang="en-GB" dirty="0">
                <a:hlinkClick r:id="rId2"/>
              </a:rPr>
              <a:t>https://www.st-marks.dudley.sch.uk/pshe-1</a:t>
            </a:r>
            <a:r>
              <a:rPr lang="en-GB" dirty="0"/>
              <a:t>)</a:t>
            </a:r>
          </a:p>
          <a:p>
            <a:endParaRPr lang="en-GB" dirty="0"/>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187021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063" y="365125"/>
            <a:ext cx="10515600" cy="1325563"/>
          </a:xfrm>
        </p:spPr>
        <p:txBody>
          <a:bodyPr/>
          <a:lstStyle/>
          <a:p>
            <a:r>
              <a:rPr lang="en-GB" dirty="0"/>
              <a:t>What do we cover in PSHE?</a:t>
            </a:r>
          </a:p>
        </p:txBody>
      </p:sp>
      <p:sp>
        <p:nvSpPr>
          <p:cNvPr id="4" name="Footer Placeholder 3"/>
          <p:cNvSpPr>
            <a:spLocks noGrp="1"/>
          </p:cNvSpPr>
          <p:nvPr>
            <p:ph type="ftr" sz="quarter" idx="11"/>
          </p:nvPr>
        </p:nvSpPr>
        <p:spPr/>
        <p:txBody>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984918366"/>
              </p:ext>
            </p:extLst>
          </p:nvPr>
        </p:nvGraphicFramePr>
        <p:xfrm>
          <a:off x="555895" y="2433253"/>
          <a:ext cx="10784842" cy="3139440"/>
        </p:xfrm>
        <a:graphic>
          <a:graphicData uri="http://schemas.openxmlformats.org/drawingml/2006/table">
            <a:tbl>
              <a:tblPr firstRow="1" bandRow="1">
                <a:tableStyleId>{35758FB7-9AC5-4552-8A53-C91805E547FA}</a:tableStyleId>
              </a:tblPr>
              <a:tblGrid>
                <a:gridCol w="5087259">
                  <a:extLst>
                    <a:ext uri="{9D8B030D-6E8A-4147-A177-3AD203B41FA5}">
                      <a16:colId xmlns:a16="http://schemas.microsoft.com/office/drawing/2014/main" val="291625454"/>
                    </a:ext>
                  </a:extLst>
                </a:gridCol>
                <a:gridCol w="5697583">
                  <a:extLst>
                    <a:ext uri="{9D8B030D-6E8A-4147-A177-3AD203B41FA5}">
                      <a16:colId xmlns:a16="http://schemas.microsoft.com/office/drawing/2014/main" val="4284679299"/>
                    </a:ext>
                  </a:extLst>
                </a:gridCol>
              </a:tblGrid>
              <a:tr h="370840">
                <a:tc>
                  <a:txBody>
                    <a:bodyPr/>
                    <a:lstStyle/>
                    <a:p>
                      <a:r>
                        <a:rPr lang="en-GB" dirty="0">
                          <a:solidFill>
                            <a:sysClr val="windowText" lastClr="000000"/>
                          </a:solidFill>
                        </a:rPr>
                        <a:t>Relationships Education</a:t>
                      </a:r>
                    </a:p>
                  </a:txBody>
                  <a:tcPr/>
                </a:tc>
                <a:tc>
                  <a:txBody>
                    <a:bodyPr/>
                    <a:lstStyle/>
                    <a:p>
                      <a:r>
                        <a:rPr lang="en-GB" dirty="0">
                          <a:solidFill>
                            <a:sysClr val="windowText" lastClr="000000"/>
                          </a:solidFill>
                        </a:rPr>
                        <a:t>Health Education </a:t>
                      </a:r>
                    </a:p>
                  </a:txBody>
                  <a:tcPr/>
                </a:tc>
                <a:extLst>
                  <a:ext uri="{0D108BD9-81ED-4DB2-BD59-A6C34878D82A}">
                    <a16:rowId xmlns:a16="http://schemas.microsoft.com/office/drawing/2014/main" val="2052078289"/>
                  </a:ext>
                </a:extLst>
              </a:tr>
              <a:tr h="370840">
                <a:tc>
                  <a:txBody>
                    <a:bodyPr/>
                    <a:lstStyle/>
                    <a:p>
                      <a:r>
                        <a:rPr lang="en-GB" dirty="0"/>
                        <a:t>Families and people who</a:t>
                      </a:r>
                      <a:r>
                        <a:rPr lang="en-GB" baseline="0" dirty="0"/>
                        <a:t> care for me</a:t>
                      </a:r>
                      <a:endParaRPr lang="en-GB" dirty="0"/>
                    </a:p>
                  </a:txBody>
                  <a:tcPr/>
                </a:tc>
                <a:tc>
                  <a:txBody>
                    <a:bodyPr/>
                    <a:lstStyle/>
                    <a:p>
                      <a:r>
                        <a:rPr lang="en-GB" dirty="0"/>
                        <a:t>Mental</a:t>
                      </a:r>
                      <a:r>
                        <a:rPr lang="en-GB" baseline="0" dirty="0"/>
                        <a:t> wellbeing</a:t>
                      </a:r>
                      <a:endParaRPr lang="en-GB" dirty="0"/>
                    </a:p>
                  </a:txBody>
                  <a:tcPr/>
                </a:tc>
                <a:extLst>
                  <a:ext uri="{0D108BD9-81ED-4DB2-BD59-A6C34878D82A}">
                    <a16:rowId xmlns:a16="http://schemas.microsoft.com/office/drawing/2014/main" val="1592949369"/>
                  </a:ext>
                </a:extLst>
              </a:tr>
              <a:tr h="370840">
                <a:tc>
                  <a:txBody>
                    <a:bodyPr/>
                    <a:lstStyle/>
                    <a:p>
                      <a:r>
                        <a:rPr lang="en-GB" dirty="0"/>
                        <a:t>Caring friendships</a:t>
                      </a:r>
                    </a:p>
                  </a:txBody>
                  <a:tcPr/>
                </a:tc>
                <a:tc>
                  <a:txBody>
                    <a:bodyPr/>
                    <a:lstStyle/>
                    <a:p>
                      <a:r>
                        <a:rPr lang="en-GB" dirty="0"/>
                        <a:t>Internet safety and harms</a:t>
                      </a:r>
                    </a:p>
                  </a:txBody>
                  <a:tcPr/>
                </a:tc>
                <a:extLst>
                  <a:ext uri="{0D108BD9-81ED-4DB2-BD59-A6C34878D82A}">
                    <a16:rowId xmlns:a16="http://schemas.microsoft.com/office/drawing/2014/main" val="4040868572"/>
                  </a:ext>
                </a:extLst>
              </a:tr>
              <a:tr h="370840">
                <a:tc>
                  <a:txBody>
                    <a:bodyPr/>
                    <a:lstStyle/>
                    <a:p>
                      <a:r>
                        <a:rPr lang="en-GB" dirty="0"/>
                        <a:t>Respectful relationships</a:t>
                      </a:r>
                    </a:p>
                  </a:txBody>
                  <a:tcPr/>
                </a:tc>
                <a:tc>
                  <a:txBody>
                    <a:bodyPr/>
                    <a:lstStyle/>
                    <a:p>
                      <a:r>
                        <a:rPr lang="en-GB" dirty="0"/>
                        <a:t>Physical</a:t>
                      </a:r>
                      <a:r>
                        <a:rPr lang="en-GB" baseline="0" dirty="0"/>
                        <a:t> health and fitness</a:t>
                      </a:r>
                      <a:endParaRPr lang="en-GB" dirty="0"/>
                    </a:p>
                  </a:txBody>
                  <a:tcPr/>
                </a:tc>
                <a:extLst>
                  <a:ext uri="{0D108BD9-81ED-4DB2-BD59-A6C34878D82A}">
                    <a16:rowId xmlns:a16="http://schemas.microsoft.com/office/drawing/2014/main" val="2096444366"/>
                  </a:ext>
                </a:extLst>
              </a:tr>
              <a:tr h="370840">
                <a:tc>
                  <a:txBody>
                    <a:bodyPr/>
                    <a:lstStyle/>
                    <a:p>
                      <a:r>
                        <a:rPr lang="en-GB" dirty="0"/>
                        <a:t>Online relationships</a:t>
                      </a:r>
                    </a:p>
                  </a:txBody>
                  <a:tcPr/>
                </a:tc>
                <a:tc>
                  <a:txBody>
                    <a:bodyPr/>
                    <a:lstStyle/>
                    <a:p>
                      <a:r>
                        <a:rPr lang="en-GB" dirty="0"/>
                        <a:t>Healthy</a:t>
                      </a:r>
                      <a:r>
                        <a:rPr lang="en-GB" baseline="0" dirty="0"/>
                        <a:t> Eating</a:t>
                      </a:r>
                      <a:endParaRPr lang="en-GB" dirty="0"/>
                    </a:p>
                  </a:txBody>
                  <a:tcPr/>
                </a:tc>
                <a:extLst>
                  <a:ext uri="{0D108BD9-81ED-4DB2-BD59-A6C34878D82A}">
                    <a16:rowId xmlns:a16="http://schemas.microsoft.com/office/drawing/2014/main" val="936588749"/>
                  </a:ext>
                </a:extLst>
              </a:tr>
              <a:tr h="370840">
                <a:tc>
                  <a:txBody>
                    <a:bodyPr/>
                    <a:lstStyle/>
                    <a:p>
                      <a:r>
                        <a:rPr lang="en-GB" dirty="0"/>
                        <a:t>Being Safe </a:t>
                      </a:r>
                    </a:p>
                  </a:txBody>
                  <a:tcPr/>
                </a:tc>
                <a:tc>
                  <a:txBody>
                    <a:bodyPr/>
                    <a:lstStyle/>
                    <a:p>
                      <a:r>
                        <a:rPr lang="en-GB" dirty="0"/>
                        <a:t>Drugs, alcohol and tobacco</a:t>
                      </a:r>
                    </a:p>
                  </a:txBody>
                  <a:tcPr/>
                </a:tc>
                <a:extLst>
                  <a:ext uri="{0D108BD9-81ED-4DB2-BD59-A6C34878D82A}">
                    <a16:rowId xmlns:a16="http://schemas.microsoft.com/office/drawing/2014/main" val="1639974270"/>
                  </a:ext>
                </a:extLst>
              </a:tr>
              <a:tr h="370840">
                <a:tc>
                  <a:txBody>
                    <a:bodyPr/>
                    <a:lstStyle/>
                    <a:p>
                      <a:endParaRPr lang="en-GB"/>
                    </a:p>
                  </a:txBody>
                  <a:tcPr/>
                </a:tc>
                <a:tc>
                  <a:txBody>
                    <a:bodyPr/>
                    <a:lstStyle/>
                    <a:p>
                      <a:r>
                        <a:rPr lang="en-GB" dirty="0"/>
                        <a:t>Health and prevention </a:t>
                      </a:r>
                    </a:p>
                    <a:p>
                      <a:r>
                        <a:rPr lang="en-GB" dirty="0"/>
                        <a:t>Basic</a:t>
                      </a:r>
                      <a:r>
                        <a:rPr lang="en-GB" baseline="0" dirty="0"/>
                        <a:t> First Aid</a:t>
                      </a:r>
                    </a:p>
                    <a:p>
                      <a:r>
                        <a:rPr lang="en-GB" baseline="0" dirty="0"/>
                        <a:t>Changing adolescent body</a:t>
                      </a:r>
                      <a:endParaRPr lang="en-GB" dirty="0"/>
                    </a:p>
                  </a:txBody>
                  <a:tcPr/>
                </a:tc>
                <a:extLst>
                  <a:ext uri="{0D108BD9-81ED-4DB2-BD59-A6C34878D82A}">
                    <a16:rowId xmlns:a16="http://schemas.microsoft.com/office/drawing/2014/main" val="2106986903"/>
                  </a:ext>
                </a:extLst>
              </a:tr>
            </a:tbl>
          </a:graphicData>
        </a:graphic>
      </p:graphicFrame>
      <p:sp>
        <p:nvSpPr>
          <p:cNvPr id="3" name="TextBox 2"/>
          <p:cNvSpPr txBox="1"/>
          <p:nvPr/>
        </p:nvSpPr>
        <p:spPr>
          <a:xfrm>
            <a:off x="555895" y="1421262"/>
            <a:ext cx="10784842" cy="923330"/>
          </a:xfrm>
          <a:prstGeom prst="rect">
            <a:avLst/>
          </a:prstGeom>
          <a:noFill/>
        </p:spPr>
        <p:txBody>
          <a:bodyPr wrap="square" rtlCol="0">
            <a:spAutoFit/>
          </a:bodyPr>
          <a:lstStyle/>
          <a:p>
            <a:r>
              <a:rPr lang="en-GB" dirty="0"/>
              <a:t>The below themes are integrated into our planning from KS1 to UKS2. Themes have been designed to be re-visited during their time at St. Mark’s so children build a wide range of knowledge and skills. Long- term overviews can be found on the website.  </a:t>
            </a:r>
          </a:p>
        </p:txBody>
      </p:sp>
    </p:spTree>
    <p:extLst>
      <p:ext uri="{BB962C8B-B14F-4D97-AF65-F5344CB8AC3E}">
        <p14:creationId xmlns:p14="http://schemas.microsoft.com/office/powerpoint/2010/main" val="1443692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PSHE using stories…</a:t>
            </a:r>
          </a:p>
        </p:txBody>
      </p:sp>
      <p:sp>
        <p:nvSpPr>
          <p:cNvPr id="3" name="Content Placeholder 2"/>
          <p:cNvSpPr>
            <a:spLocks noGrp="1"/>
          </p:cNvSpPr>
          <p:nvPr>
            <p:ph idx="1"/>
          </p:nvPr>
        </p:nvSpPr>
        <p:spPr>
          <a:xfrm>
            <a:off x="838200" y="1690688"/>
            <a:ext cx="10515600" cy="4351338"/>
          </a:xfrm>
        </p:spPr>
        <p:txBody>
          <a:bodyPr/>
          <a:lstStyle/>
          <a:p>
            <a:r>
              <a:rPr lang="en-GB" dirty="0"/>
              <a:t>Many of our themes are supported by high-quality texts which enable our children to discuss and talk about the objective of the lessons being delivered.  </a:t>
            </a:r>
          </a:p>
          <a:p>
            <a:r>
              <a:rPr lang="en-GB" dirty="0"/>
              <a:t>Texts have been carefully chosen to ensure they are age-appropriate and sensitively cover our themes.</a:t>
            </a:r>
          </a:p>
        </p:txBody>
      </p:sp>
      <p:sp>
        <p:nvSpPr>
          <p:cNvPr id="4" name="Footer Placeholder 3"/>
          <p:cNvSpPr>
            <a:spLocks noGrp="1"/>
          </p:cNvSpPr>
          <p:nvPr>
            <p:ph type="ftr" sz="quarter" idx="11"/>
          </p:nvPr>
        </p:nvSpPr>
        <p:spPr/>
        <p:txBody>
          <a:bodyPr/>
          <a:lstStyle/>
          <a:p>
            <a:endParaRPr lang="en-GB"/>
          </a:p>
        </p:txBody>
      </p:sp>
      <p:pic>
        <p:nvPicPr>
          <p:cNvPr id="5" name="Picture 4"/>
          <p:cNvPicPr>
            <a:picLocks noChangeAspect="1"/>
          </p:cNvPicPr>
          <p:nvPr/>
        </p:nvPicPr>
        <p:blipFill>
          <a:blip r:embed="rId2"/>
          <a:stretch>
            <a:fillRect/>
          </a:stretch>
        </p:blipFill>
        <p:spPr>
          <a:xfrm>
            <a:off x="1225188" y="4278630"/>
            <a:ext cx="1485900" cy="1409700"/>
          </a:xfrm>
          <a:prstGeom prst="rect">
            <a:avLst/>
          </a:prstGeom>
        </p:spPr>
      </p:pic>
      <p:pic>
        <p:nvPicPr>
          <p:cNvPr id="6" name="Picture 5"/>
          <p:cNvPicPr>
            <a:picLocks noChangeAspect="1"/>
          </p:cNvPicPr>
          <p:nvPr/>
        </p:nvPicPr>
        <p:blipFill>
          <a:blip r:embed="rId3"/>
          <a:stretch>
            <a:fillRect/>
          </a:stretch>
        </p:blipFill>
        <p:spPr>
          <a:xfrm>
            <a:off x="3697197" y="4088130"/>
            <a:ext cx="1676400" cy="1790700"/>
          </a:xfrm>
          <a:prstGeom prst="rect">
            <a:avLst/>
          </a:prstGeom>
        </p:spPr>
      </p:pic>
      <p:pic>
        <p:nvPicPr>
          <p:cNvPr id="7" name="Picture 6"/>
          <p:cNvPicPr>
            <a:picLocks noChangeAspect="1"/>
          </p:cNvPicPr>
          <p:nvPr/>
        </p:nvPicPr>
        <p:blipFill>
          <a:blip r:embed="rId4"/>
          <a:stretch>
            <a:fillRect/>
          </a:stretch>
        </p:blipFill>
        <p:spPr>
          <a:xfrm>
            <a:off x="6096000" y="3995315"/>
            <a:ext cx="1609181" cy="1873375"/>
          </a:xfrm>
          <a:prstGeom prst="rect">
            <a:avLst/>
          </a:prstGeom>
        </p:spPr>
      </p:pic>
      <p:pic>
        <p:nvPicPr>
          <p:cNvPr id="8" name="Picture 7"/>
          <p:cNvPicPr>
            <a:picLocks noChangeAspect="1"/>
          </p:cNvPicPr>
          <p:nvPr/>
        </p:nvPicPr>
        <p:blipFill>
          <a:blip r:embed="rId5"/>
          <a:stretch>
            <a:fillRect/>
          </a:stretch>
        </p:blipFill>
        <p:spPr>
          <a:xfrm>
            <a:off x="8800828" y="3991388"/>
            <a:ext cx="1830569" cy="1782711"/>
          </a:xfrm>
          <a:prstGeom prst="rect">
            <a:avLst/>
          </a:prstGeom>
        </p:spPr>
      </p:pic>
    </p:spTree>
    <p:extLst>
      <p:ext uri="{BB962C8B-B14F-4D97-AF65-F5344CB8AC3E}">
        <p14:creationId xmlns:p14="http://schemas.microsoft.com/office/powerpoint/2010/main" val="4031125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1963" y="123032"/>
            <a:ext cx="10515600" cy="1325563"/>
          </a:xfrm>
        </p:spPr>
        <p:txBody>
          <a:bodyPr/>
          <a:lstStyle/>
          <a:p>
            <a:r>
              <a:rPr lang="en-GB" dirty="0"/>
              <a:t>Guidance for faith schools </a:t>
            </a:r>
          </a:p>
        </p:txBody>
      </p:sp>
      <p:sp>
        <p:nvSpPr>
          <p:cNvPr id="4" name="Footer Placeholder 3"/>
          <p:cNvSpPr>
            <a:spLocks noGrp="1"/>
          </p:cNvSpPr>
          <p:nvPr>
            <p:ph type="ftr" sz="quarter" idx="11"/>
          </p:nvPr>
        </p:nvSpPr>
        <p:spPr/>
        <p:txBody>
          <a:bodyPr/>
          <a:lstStyle/>
          <a:p>
            <a:endParaRPr lang="en-GB"/>
          </a:p>
        </p:txBody>
      </p:sp>
      <p:pic>
        <p:nvPicPr>
          <p:cNvPr id="6" name="Picture 5"/>
          <p:cNvPicPr>
            <a:picLocks noChangeAspect="1"/>
          </p:cNvPicPr>
          <p:nvPr/>
        </p:nvPicPr>
        <p:blipFill>
          <a:blip r:embed="rId2"/>
          <a:stretch>
            <a:fillRect/>
          </a:stretch>
        </p:blipFill>
        <p:spPr>
          <a:xfrm>
            <a:off x="10739105" y="123032"/>
            <a:ext cx="1308571" cy="1315495"/>
          </a:xfrm>
          <a:prstGeom prst="rect">
            <a:avLst/>
          </a:prstGeom>
        </p:spPr>
      </p:pic>
      <p:sp>
        <p:nvSpPr>
          <p:cNvPr id="3" name="Rectangle 2"/>
          <p:cNvSpPr/>
          <p:nvPr/>
        </p:nvSpPr>
        <p:spPr>
          <a:xfrm>
            <a:off x="579120" y="5467099"/>
            <a:ext cx="11468556" cy="646331"/>
          </a:xfrm>
          <a:prstGeom prst="rect">
            <a:avLst/>
          </a:prstGeom>
        </p:spPr>
        <p:txBody>
          <a:bodyPr wrap="square">
            <a:spAutoFit/>
          </a:bodyPr>
          <a:lstStyle/>
          <a:p>
            <a:r>
              <a:rPr lang="en-GB" dirty="0">
                <a:hlinkClick r:id="rId3"/>
              </a:rPr>
              <a:t>https://www.churchofengland.org/sites/default/files/2019-11/RSHE%20Principles%20and%20Charter_0.pdf</a:t>
            </a:r>
            <a:endParaRPr lang="en-GB" dirty="0"/>
          </a:p>
          <a:p>
            <a:endParaRPr lang="en-GB" dirty="0"/>
          </a:p>
        </p:txBody>
      </p:sp>
      <p:sp>
        <p:nvSpPr>
          <p:cNvPr id="7" name="TextBox 6"/>
          <p:cNvSpPr txBox="1"/>
          <p:nvPr/>
        </p:nvSpPr>
        <p:spPr>
          <a:xfrm>
            <a:off x="580937" y="1681447"/>
            <a:ext cx="11227886" cy="3416320"/>
          </a:xfrm>
          <a:prstGeom prst="rect">
            <a:avLst/>
          </a:prstGeom>
          <a:noFill/>
        </p:spPr>
        <p:txBody>
          <a:bodyPr wrap="square" rtlCol="0">
            <a:spAutoFit/>
          </a:bodyPr>
          <a:lstStyle/>
          <a:p>
            <a:r>
              <a:rPr lang="en-GB" sz="2400" dirty="0"/>
              <a:t>All schools must ensure the faith/ religious background of pupils of pupils are taken into account when planning PSHE, so that topics are appropriately handled. </a:t>
            </a:r>
          </a:p>
          <a:p>
            <a:endParaRPr lang="en-GB" sz="2400" dirty="0"/>
          </a:p>
          <a:p>
            <a:r>
              <a:rPr lang="en-GB" sz="2400" dirty="0"/>
              <a:t>As a Church of England school, we follow an inclusive approach to Relationships Education and Health Education (RHE) which is underpinned by the key principle that everyone will be treated with dignity as all people are made in the image of God and loved equally by God.</a:t>
            </a:r>
          </a:p>
          <a:p>
            <a:endParaRPr lang="en-GB" sz="2400" dirty="0"/>
          </a:p>
          <a:p>
            <a:r>
              <a:rPr lang="en-GB" sz="2400" dirty="0"/>
              <a:t>The link to the Church of England’s principle and guidance is linked below.</a:t>
            </a:r>
          </a:p>
        </p:txBody>
      </p:sp>
    </p:spTree>
    <p:extLst>
      <p:ext uri="{BB962C8B-B14F-4D97-AF65-F5344CB8AC3E}">
        <p14:creationId xmlns:p14="http://schemas.microsoft.com/office/powerpoint/2010/main" val="3445271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563" y="365125"/>
            <a:ext cx="11022874" cy="1325563"/>
          </a:xfrm>
        </p:spPr>
        <p:txBody>
          <a:bodyPr/>
          <a:lstStyle/>
          <a:p>
            <a:r>
              <a:rPr lang="en-GB" dirty="0"/>
              <a:t>Pupils with Special Educational Needs (SEND)</a:t>
            </a:r>
          </a:p>
        </p:txBody>
      </p:sp>
      <p:sp>
        <p:nvSpPr>
          <p:cNvPr id="4" name="Footer Placeholder 3"/>
          <p:cNvSpPr>
            <a:spLocks noGrp="1"/>
          </p:cNvSpPr>
          <p:nvPr>
            <p:ph type="ftr" sz="quarter" idx="11"/>
          </p:nvPr>
        </p:nvSpPr>
        <p:spPr/>
        <p:txBody>
          <a:bodyPr/>
          <a:lstStyle/>
          <a:p>
            <a:endParaRPr lang="en-GB"/>
          </a:p>
        </p:txBody>
      </p:sp>
      <p:sp>
        <p:nvSpPr>
          <p:cNvPr id="6" name="TextBox 5"/>
          <p:cNvSpPr txBox="1"/>
          <p:nvPr/>
        </p:nvSpPr>
        <p:spPr>
          <a:xfrm>
            <a:off x="796835" y="1920240"/>
            <a:ext cx="10607040" cy="2677656"/>
          </a:xfrm>
          <a:prstGeom prst="rect">
            <a:avLst/>
          </a:prstGeom>
          <a:noFill/>
        </p:spPr>
        <p:txBody>
          <a:bodyPr wrap="square" rtlCol="0">
            <a:spAutoFit/>
          </a:bodyPr>
          <a:lstStyle/>
          <a:p>
            <a:r>
              <a:rPr lang="en-GB" sz="2400" dirty="0"/>
              <a:t>Our PSHE lessons will be planned to ensure pupils with special educational needs are able to practise the core knowledge of Relationships and Health education. </a:t>
            </a:r>
          </a:p>
          <a:p>
            <a:endParaRPr lang="en-GB" sz="2400" dirty="0"/>
          </a:p>
          <a:p>
            <a:r>
              <a:rPr lang="en-GB" sz="2400" dirty="0"/>
              <a:t>We will tailor teaching content to meet the specific needs of pupils at different developmental stages and we will ensure everything we cover is age-appropriate and delivered sensitively. </a:t>
            </a:r>
          </a:p>
        </p:txBody>
      </p:sp>
    </p:spTree>
    <p:extLst>
      <p:ext uri="{BB962C8B-B14F-4D97-AF65-F5344CB8AC3E}">
        <p14:creationId xmlns:p14="http://schemas.microsoft.com/office/powerpoint/2010/main" val="3989352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Safeguarding and Trusted Adults</a:t>
            </a:r>
          </a:p>
        </p:txBody>
      </p:sp>
      <p:sp>
        <p:nvSpPr>
          <p:cNvPr id="3" name="Content Placeholder 2"/>
          <p:cNvSpPr>
            <a:spLocks noGrp="1"/>
          </p:cNvSpPr>
          <p:nvPr>
            <p:ph idx="1"/>
          </p:nvPr>
        </p:nvSpPr>
        <p:spPr/>
        <p:txBody>
          <a:bodyPr>
            <a:normAutofit/>
          </a:bodyPr>
          <a:lstStyle/>
          <a:p>
            <a:r>
              <a:rPr lang="en-GB" dirty="0"/>
              <a:t>Our staff will follow our school safeguarding procedures should any need arise to do so. Staff will inform a Designated Safeguarding Lead ( detailed earlier) who will take actions necessary to keep all children safe. </a:t>
            </a:r>
          </a:p>
          <a:p>
            <a:endParaRPr lang="en-GB" dirty="0"/>
          </a:p>
          <a:p>
            <a:r>
              <a:rPr lang="en-GB" dirty="0"/>
              <a:t>Some children may want to discuss concepts that they have spoken about in class with a trusted adult at school. We have a worry box where children can place any worries and these will be acted upon by Mr Rondeau, Mrs Smith or Miss Fullwood. </a:t>
            </a:r>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810614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Right to withdraw</a:t>
            </a:r>
          </a:p>
        </p:txBody>
      </p:sp>
      <p:sp>
        <p:nvSpPr>
          <p:cNvPr id="6" name="Content Placeholder 5"/>
          <p:cNvSpPr>
            <a:spLocks noGrp="1"/>
          </p:cNvSpPr>
          <p:nvPr>
            <p:ph sz="half" idx="2"/>
          </p:nvPr>
        </p:nvSpPr>
        <p:spPr>
          <a:xfrm>
            <a:off x="613954" y="1632065"/>
            <a:ext cx="5181600" cy="4351338"/>
          </a:xfrm>
        </p:spPr>
        <p:txBody>
          <a:bodyPr>
            <a:normAutofit lnSpcReduction="10000"/>
          </a:bodyPr>
          <a:lstStyle/>
          <a:p>
            <a:r>
              <a:rPr lang="en-GB" dirty="0"/>
              <a:t>Parents do not have the right to withdraw their children from relationships education</a:t>
            </a:r>
          </a:p>
          <a:p>
            <a:r>
              <a:rPr lang="en-GB" dirty="0"/>
              <a:t>Aspects of Health and Relationships education will be taught through science. Coverage is statutory and can be found in the Relationships and Health Education policy. Parents do not have the right to withdraw their children from science. </a:t>
            </a:r>
          </a:p>
        </p:txBody>
      </p:sp>
      <p:sp>
        <p:nvSpPr>
          <p:cNvPr id="4" name="Footer Placeholder 3"/>
          <p:cNvSpPr>
            <a:spLocks noGrp="1"/>
          </p:cNvSpPr>
          <p:nvPr>
            <p:ph type="ftr" sz="quarter" idx="11"/>
          </p:nvPr>
        </p:nvSpPr>
        <p:spPr/>
        <p:txBody>
          <a:bodyPr/>
          <a:lstStyle/>
          <a:p>
            <a:endParaRPr lang="en-GB"/>
          </a:p>
        </p:txBody>
      </p:sp>
      <p:sp>
        <p:nvSpPr>
          <p:cNvPr id="7" name="Content Placeholder 6"/>
          <p:cNvSpPr>
            <a:spLocks noGrp="1"/>
          </p:cNvSpPr>
          <p:nvPr>
            <p:ph sz="half" idx="1"/>
          </p:nvPr>
        </p:nvSpPr>
        <p:spPr>
          <a:xfrm>
            <a:off x="6396446" y="1632065"/>
            <a:ext cx="5181600" cy="4351338"/>
          </a:xfrm>
        </p:spPr>
        <p:txBody>
          <a:bodyPr>
            <a:normAutofit lnSpcReduction="10000"/>
          </a:bodyPr>
          <a:lstStyle/>
          <a:p>
            <a:r>
              <a:rPr lang="en-GB" dirty="0"/>
              <a:t>Parents do have the right to withdraw their children from non-statutory/ non-science components of sex education with RSE.</a:t>
            </a:r>
          </a:p>
          <a:p>
            <a:endParaRPr lang="en-GB" dirty="0"/>
          </a:p>
          <a:p>
            <a:r>
              <a:rPr lang="en-GB" dirty="0"/>
              <a:t>Requests to withdraw should be put in writing.</a:t>
            </a:r>
          </a:p>
          <a:p>
            <a:endParaRPr lang="en-GB" dirty="0"/>
          </a:p>
        </p:txBody>
      </p:sp>
    </p:spTree>
    <p:extLst>
      <p:ext uri="{BB962C8B-B14F-4D97-AF65-F5344CB8AC3E}">
        <p14:creationId xmlns:p14="http://schemas.microsoft.com/office/powerpoint/2010/main" val="901301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Parent comments </a:t>
            </a:r>
          </a:p>
        </p:txBody>
      </p:sp>
      <p:sp>
        <p:nvSpPr>
          <p:cNvPr id="3" name="Content Placeholder 2"/>
          <p:cNvSpPr>
            <a:spLocks noGrp="1"/>
          </p:cNvSpPr>
          <p:nvPr>
            <p:ph sz="half" idx="1"/>
          </p:nvPr>
        </p:nvSpPr>
        <p:spPr>
          <a:xfrm>
            <a:off x="662940" y="1512117"/>
            <a:ext cx="10866120" cy="4351338"/>
          </a:xfrm>
        </p:spPr>
        <p:txBody>
          <a:bodyPr>
            <a:normAutofit fontScale="92500" lnSpcReduction="10000"/>
          </a:bodyPr>
          <a:lstStyle/>
          <a:p>
            <a:r>
              <a:rPr lang="en-GB" dirty="0"/>
              <a:t>As part of our process in planning our Relationships and Health Education we would appreciate the views of all stakeholders. It is important to us that our policy reflects the views of staff, children and parents as we work together to enable our children to have strong foundations on which to build on.</a:t>
            </a:r>
          </a:p>
          <a:p>
            <a:pPr marL="0" indent="0">
              <a:buNone/>
            </a:pPr>
            <a:endParaRPr lang="en-GB" dirty="0"/>
          </a:p>
          <a:p>
            <a:r>
              <a:rPr lang="en-GB" dirty="0"/>
              <a:t> If you have any comments about the presentation or any questions that you feel have not been covered, please email Mrs Smith (DHT) and we will contact you to discuss your queries. </a:t>
            </a:r>
          </a:p>
          <a:p>
            <a:pPr marL="0" indent="0">
              <a:buNone/>
            </a:pPr>
            <a:endParaRPr lang="en-GB" dirty="0"/>
          </a:p>
          <a:p>
            <a:r>
              <a:rPr lang="en-GB" dirty="0"/>
              <a:t>Please email any comments to </a:t>
            </a:r>
            <a:r>
              <a:rPr lang="en-GB" dirty="0">
                <a:hlinkClick r:id="rId2"/>
              </a:rPr>
              <a:t>gsmith@stmarks.dudley.sch.uk</a:t>
            </a:r>
            <a:endParaRPr lang="en-GB" dirty="0"/>
          </a:p>
        </p:txBody>
      </p:sp>
      <p:sp>
        <p:nvSpPr>
          <p:cNvPr id="5" name="Footer Placeholder 4"/>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82623877"/>
      </p:ext>
    </p:extLst>
  </p:cSld>
  <p:clrMapOvr>
    <a:masterClrMapping/>
  </p:clrMapOvr>
</p:sld>
</file>

<file path=ppt/theme/theme1.xml><?xml version="1.0" encoding="utf-8"?>
<a:theme xmlns:a="http://schemas.openxmlformats.org/drawingml/2006/main" name="Office Theme">
  <a:themeElements>
    <a:clrScheme name="SMCoE">
      <a:dk1>
        <a:sysClr val="windowText" lastClr="000000"/>
      </a:dk1>
      <a:lt1>
        <a:sysClr val="window" lastClr="FFFFFF"/>
      </a:lt1>
      <a:dk2>
        <a:srgbClr val="456220"/>
      </a:dk2>
      <a:lt2>
        <a:srgbClr val="B9D98F"/>
      </a:lt2>
      <a:accent1>
        <a:srgbClr val="C00000"/>
      </a:accent1>
      <a:accent2>
        <a:srgbClr val="F8220C"/>
      </a:accent2>
      <a:accent3>
        <a:srgbClr val="757070"/>
      </a:accent3>
      <a:accent4>
        <a:srgbClr val="FFFF00"/>
      </a:accent4>
      <a:accent5>
        <a:srgbClr val="D0E6B4"/>
      </a:accent5>
      <a:accent6>
        <a:srgbClr val="F54A3D"/>
      </a:accent6>
      <a:hlink>
        <a:srgbClr val="0563C1"/>
      </a:hlink>
      <a:folHlink>
        <a:srgbClr val="F8220C"/>
      </a:folHlink>
    </a:clrScheme>
    <a:fontScheme name="SMCoE">
      <a:majorFont>
        <a:latin typeface="Segoe UI Black"/>
        <a:ea typeface=""/>
        <a:cs typeface=""/>
      </a:majorFont>
      <a:minorFont>
        <a:latin typeface="Ebrima"/>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8CC16FCF1B3C645A20D7314339DA090" ma:contentTypeVersion="11" ma:contentTypeDescription="Create a new document." ma:contentTypeScope="" ma:versionID="36acc0bf336786b696fae6f81e31407a">
  <xsd:schema xmlns:xsd="http://www.w3.org/2001/XMLSchema" xmlns:xs="http://www.w3.org/2001/XMLSchema" xmlns:p="http://schemas.microsoft.com/office/2006/metadata/properties" xmlns:ns3="82da7613-4030-4085-8c93-d9f3a108330f" xmlns:ns4="42b88d7d-7620-44d4-bb28-75b069644b9f" targetNamespace="http://schemas.microsoft.com/office/2006/metadata/properties" ma:root="true" ma:fieldsID="0ca017247452c42a0de2081e42852535" ns3:_="" ns4:_="">
    <xsd:import namespace="82da7613-4030-4085-8c93-d9f3a108330f"/>
    <xsd:import namespace="42b88d7d-7620-44d4-bb28-75b069644b9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2da7613-4030-4085-8c93-d9f3a10833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2b88d7d-7620-44d4-bb28-75b069644b9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9B518F5-10F8-4392-B9A2-16155CCF61F6}">
  <ds:schemaRefs>
    <ds:schemaRef ds:uri="http://schemas.microsoft.com/office/infopath/2007/PartnerControls"/>
    <ds:schemaRef ds:uri="82da7613-4030-4085-8c93-d9f3a108330f"/>
    <ds:schemaRef ds:uri="http://purl.org/dc/elements/1.1/"/>
    <ds:schemaRef ds:uri="http://schemas.microsoft.com/office/2006/metadata/properties"/>
    <ds:schemaRef ds:uri="42b88d7d-7620-44d4-bb28-75b069644b9f"/>
    <ds:schemaRef ds:uri="http://schemas.microsoft.com/office/2006/documentManagement/types"/>
    <ds:schemaRef ds:uri="http://purl.org/dc/terms/"/>
    <ds:schemaRef ds:uri="http://schemas.openxmlformats.org/package/2006/metadata/core-properties"/>
    <ds:schemaRef ds:uri="http://purl.org/dc/dcmitype/"/>
    <ds:schemaRef ds:uri="http://www.w3.org/XML/1998/namespace"/>
  </ds:schemaRefs>
</ds:datastoreItem>
</file>

<file path=customXml/itemProps2.xml><?xml version="1.0" encoding="utf-8"?>
<ds:datastoreItem xmlns:ds="http://schemas.openxmlformats.org/officeDocument/2006/customXml" ds:itemID="{6F133807-0BAF-4C4E-A47C-6B7FFE74D6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2da7613-4030-4085-8c93-d9f3a108330f"/>
    <ds:schemaRef ds:uri="42b88d7d-7620-44d4-bb28-75b069644b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12C194D-ADD4-44A5-A9B6-E01184759F9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1442</TotalTime>
  <Words>1110</Words>
  <Application>Microsoft Office PowerPoint</Application>
  <PresentationFormat>Widescreen</PresentationFormat>
  <Paragraphs>92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Ebrima</vt:lpstr>
      <vt:lpstr>Segoe UI Black</vt:lpstr>
      <vt:lpstr>Office Theme</vt:lpstr>
      <vt:lpstr>Relationships and Health Education </vt:lpstr>
      <vt:lpstr>Aims of the presentation…</vt:lpstr>
      <vt:lpstr>Why do we teach RHE?</vt:lpstr>
      <vt:lpstr>What do want for our children when we teach PSHE?</vt:lpstr>
      <vt:lpstr>Legal requirements to consider when planning a PSHE curriculum </vt:lpstr>
      <vt:lpstr>Staff roles </vt:lpstr>
      <vt:lpstr>Our school curriculum…</vt:lpstr>
      <vt:lpstr>What do we cover in PSHE?</vt:lpstr>
      <vt:lpstr>PSHE using stories…</vt:lpstr>
      <vt:lpstr>Guidance for faith schools </vt:lpstr>
      <vt:lpstr>Pupils with Special Educational Needs (SEND)</vt:lpstr>
      <vt:lpstr>Safeguarding and Trusted Adults</vt:lpstr>
      <vt:lpstr>Right to withdraw</vt:lpstr>
      <vt:lpstr>Parent comments </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WIDER OPENING:         A STAFF BRIEFING</dc:title>
  <dc:creator>Mr K. Rondeau</dc:creator>
  <cp:lastModifiedBy>Mr K Rondeau</cp:lastModifiedBy>
  <cp:revision>145</cp:revision>
  <dcterms:created xsi:type="dcterms:W3CDTF">2020-06-01T08:34:17Z</dcterms:created>
  <dcterms:modified xsi:type="dcterms:W3CDTF">2026-09-16T10:42:32Z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0x01010028CC16FCF1B3C645A20D7314339DA090</vt:lpwstr>
  </property>
</Properties>
</file>